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notesMasterIdLst>
    <p:notesMasterId r:id="rId24"/>
  </p:notesMasterIdLst>
  <p:sldIdLst>
    <p:sldId id="259" r:id="rId5"/>
    <p:sldId id="258" r:id="rId6"/>
    <p:sldId id="260" r:id="rId7"/>
    <p:sldId id="261" r:id="rId8"/>
    <p:sldId id="257" r:id="rId9"/>
    <p:sldId id="262" r:id="rId10"/>
    <p:sldId id="263" r:id="rId11"/>
    <p:sldId id="271" r:id="rId12"/>
    <p:sldId id="264" r:id="rId13"/>
    <p:sldId id="272" r:id="rId14"/>
    <p:sldId id="273" r:id="rId15"/>
    <p:sldId id="270" r:id="rId16"/>
    <p:sldId id="265" r:id="rId17"/>
    <p:sldId id="266" r:id="rId18"/>
    <p:sldId id="267" r:id="rId19"/>
    <p:sldId id="274" r:id="rId20"/>
    <p:sldId id="268" r:id="rId21"/>
    <p:sldId id="275" r:id="rId22"/>
    <p:sldId id="269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13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3880C-3C1F-4F71-97FF-72686D2C852B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5B418-8D9C-42E9-ACAE-0C3C9D277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6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95CD9E44-D181-4D94-9D9B-8AB89C0E7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F2F58E-04A9-4494-B977-40363F0BFA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5315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86D5F0E-6416-4595-8A9D-D29F4663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FAD02FE-50B4-45A0-A0A8-FC84FE2B3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2463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C6E9A6-46CD-4A5E-8DEC-2FEB00D8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2ABFAC1-38A4-42BE-9814-F7FE162E6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31937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2 FU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BF3CA666-A502-4A82-9B47-D76A52D86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763A392-9DF9-4F5B-80DC-A5419E9B9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5926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B7B32B3-C036-4626-9D45-307CE691C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768EA26-C9C0-4A9B-96C9-64249AD9D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754363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X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 descr="Mx FUEL.png">
            <a:extLst>
              <a:ext uri="{FF2B5EF4-FFF2-40B4-BE49-F238E27FC236}">
                <a16:creationId xmlns:a16="http://schemas.microsoft.com/office/drawing/2014/main" id="{584E37F7-347D-4ADD-AB32-3CBD319AB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55D3595F-FDE6-4979-8D3F-72620CA4A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9F331476-D596-4029-B47F-76F743D18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393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1CD5A5-DB85-453D-B349-BD110C1542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8E5B8F1E-FA0B-4412-86BB-1B7DCBF8D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43B537E-1057-479E-B63E-A405BDBF7C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12751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8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525554-6EDA-4738-8CA4-EA8103DDE6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878BE882-3838-468D-9653-F0995A43A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72F8C937-DB8D-4A53-B7A9-4B86DC7EB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01130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16CF648-27FF-465C-9173-1081F128C8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B8CF10A8-B5CD-4271-A863-2872A12C1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BFE09C2B-BF51-4B4F-8DF3-1902426CB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7016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12 FUEL 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D2F6D-E0D4-4CAE-BEB7-8C8A79CBD5D2}"/>
              </a:ext>
            </a:extLst>
          </p:cNvPr>
          <p:cNvCxnSpPr/>
          <p:nvPr userDrawn="1"/>
        </p:nvCxnSpPr>
        <p:spPr>
          <a:xfrm>
            <a:off x="4572000" y="1022464"/>
            <a:ext cx="0" cy="5494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F5B461-960D-472D-80EF-E60C89CE26DF}"/>
              </a:ext>
            </a:extLst>
          </p:cNvPr>
          <p:cNvCxnSpPr/>
          <p:nvPr userDrawn="1"/>
        </p:nvCxnSpPr>
        <p:spPr>
          <a:xfrm>
            <a:off x="74815" y="3772410"/>
            <a:ext cx="88696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A10C63D-462C-45BD-AC7F-03818A378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13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DA2CB89-9A18-4892-A7ED-A7377CF7F3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13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ABF1DB5F-E7B0-4CA4-803C-86AD4B76A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7251" y="1414463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6ACC89DB-4977-4EC2-A5EB-537C47A1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67251" y="957263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CE0E9016-B775-4099-A0F2-81B504EC4B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7251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5D93E5AC-AC35-4B84-975C-BAC753AFC3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7251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10751-AEAE-4C81-BF3B-E9137183434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12" y="4289439"/>
            <a:ext cx="4402137" cy="2243137"/>
          </a:xfrm>
          <a:prstGeom prst="rect">
            <a:avLst/>
          </a:prstGeom>
        </p:spPr>
        <p:txBody>
          <a:bodyPr/>
          <a:lstStyle>
            <a:lvl1pPr>
              <a:defRPr lang="en-US" sz="200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20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173038" lvl="0" indent="-173038"/>
            <a:r>
              <a:rPr lang="en-US"/>
              <a:t>Click to edit Master text styles</a:t>
            </a:r>
          </a:p>
          <a:p>
            <a:pPr marL="173038" lvl="1" indent="-173038"/>
            <a:r>
              <a:rPr lang="en-US"/>
              <a:t>Second level</a:t>
            </a:r>
          </a:p>
          <a:p>
            <a:pPr marL="173038" lvl="2" indent="-173038"/>
            <a:r>
              <a:rPr lang="en-US"/>
              <a:t>Third level</a:t>
            </a:r>
          </a:p>
          <a:p>
            <a:pPr marL="173038" lvl="3" indent="-173038"/>
            <a:r>
              <a:rPr lang="en-US"/>
              <a:t>Fourth level</a:t>
            </a:r>
          </a:p>
          <a:p>
            <a:pPr marL="173038" lvl="4" indent="-173038"/>
            <a:r>
              <a:rPr lang="en-US"/>
              <a:t>Fifth level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26F17B5D-B22B-4506-B7E4-9D2318923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12" y="3832239"/>
            <a:ext cx="4402137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1800" b="1">
                <a:latin typeface="+mn-lt"/>
              </a:defRPr>
            </a:lvl2pPr>
            <a:lvl3pPr marL="914400" indent="0">
              <a:buNone/>
              <a:defRPr sz="1600" b="1">
                <a:latin typeface="+mn-lt"/>
              </a:defRPr>
            </a:lvl3pPr>
            <a:lvl4pPr marL="1371600" indent="0">
              <a:buNone/>
              <a:defRPr sz="1200" b="1">
                <a:latin typeface="+mn-lt"/>
              </a:defRPr>
            </a:lvl4pPr>
            <a:lvl5pPr marL="1828800" indent="0">
              <a:buNone/>
              <a:defRPr sz="1200" b="1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CFB7A6-0DC6-47EF-86E7-DC7746A91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95084945-7DAA-46C4-AC46-5D0B41377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5F5FBA58-93F7-48F9-BCE4-300A3E0D7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0514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W PRODUCT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6350"/>
            <a:ext cx="9201151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963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 descr="Mx FUEL.png">
            <a:extLst>
              <a:ext uri="{FF2B5EF4-FFF2-40B4-BE49-F238E27FC236}">
                <a16:creationId xmlns:a16="http://schemas.microsoft.com/office/drawing/2014/main" id="{41B89C58-ACB0-4587-8288-266C2637E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EAEF53-110A-4AE0-95B2-0C787855D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00C0CFB4-7ABF-406B-95FB-C2366E94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DC046D55-2470-4842-B8BF-777A3AAE4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06835"/>
      </p:ext>
    </p:extLst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DED NP &amp; PROMO 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0"/>
            <a:ext cx="91249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78403"/>
      </p:ext>
    </p:extLst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18 NP &amp; NEW PRODUCT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0"/>
            <a:ext cx="9150350" cy="690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23963"/>
      </p:ext>
    </p:extLst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CCY NP &amp; PROMO TITL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4" y="-4763"/>
            <a:ext cx="9140825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VBL_NBHD_LOGO_HORIZ_WH.ai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5" r="2036" b="36314"/>
          <a:stretch>
            <a:fillRect/>
          </a:stretch>
        </p:blipFill>
        <p:spPr bwMode="auto">
          <a:xfrm>
            <a:off x="304801" y="457202"/>
            <a:ext cx="363378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09611" y="2987279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320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95411" y="3520678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400" b="0" i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7342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grpSp>
        <p:nvGrpSpPr>
          <p:cNvPr id="5" name="Group 6"/>
          <p:cNvGrpSpPr>
            <a:grpSpLocks/>
          </p:cNvGrpSpPr>
          <p:nvPr userDrawn="1"/>
        </p:nvGrpSpPr>
        <p:grpSpPr bwMode="auto">
          <a:xfrm>
            <a:off x="1600200" y="-189512"/>
            <a:ext cx="6019800" cy="1654"/>
            <a:chOff x="576" y="986"/>
            <a:chExt cx="4608" cy="1654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576" y="2640"/>
              <a:ext cx="460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" name="Picture 8" descr="NBHD and Logo_stacked_alt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986"/>
              <a:ext cx="3744" cy="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4419600"/>
            <a:ext cx="7772400" cy="457200"/>
          </a:xfrm>
          <a:prstGeom prst="rect">
            <a:avLst/>
          </a:prstGeom>
        </p:spPr>
        <p:txBody>
          <a:bodyPr anchor="t"/>
          <a:lstStyle>
            <a:lvl1pPr algn="ctr">
              <a:lnSpc>
                <a:spcPct val="90000"/>
              </a:lnSpc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953000"/>
            <a:ext cx="6400800" cy="4572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2"/>
              <a:buNone/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8C253F8D-01F7-45E7-ADEA-7B71E412FF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63" y="1368259"/>
            <a:ext cx="4891088" cy="27084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04229E-F31F-4F33-86B1-A1561B7BF984}"/>
              </a:ext>
            </a:extLst>
          </p:cNvPr>
          <p:cNvCxnSpPr/>
          <p:nvPr userDrawn="1"/>
        </p:nvCxnSpPr>
        <p:spPr>
          <a:xfrm>
            <a:off x="1946365" y="4128951"/>
            <a:ext cx="5251269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685897"/>
      </p:ext>
    </p:extLst>
  </p:cSld>
  <p:clrMapOvr>
    <a:masterClrMapping/>
  </p:clrMapOvr>
  <p:transition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rgbClr val="E31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477376" y="1995488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sz="20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462123234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999122699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FFFFFF"/>
                </a:solidFill>
              </a:rPr>
              <a:t>Confidential Document </a:t>
            </a:r>
            <a:r>
              <a:rPr lang="en-US" altLang="en-US" sz="600">
                <a:solidFill>
                  <a:srgbClr val="FFFFFF"/>
                </a:solidFill>
              </a:rPr>
              <a:t>Property of MILWAUKEE TOOL Brookfield, Wisconsin 53005 </a:t>
            </a:r>
          </a:p>
        </p:txBody>
      </p:sp>
    </p:spTree>
    <p:extLst>
      <p:ext uri="{BB962C8B-B14F-4D97-AF65-F5344CB8AC3E}">
        <p14:creationId xmlns:p14="http://schemas.microsoft.com/office/powerpoint/2010/main" val="237026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2AA88B-2D2D-4B8C-8CBE-2B00853EF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6E4060-1F83-44D8-8B5F-59064E320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F7839C6-A028-45FE-A839-FFDC19FC0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0048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8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00"/>
            <a:ext cx="2072634" cy="215900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F95E54-FBED-48DB-8E75-6290631BE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B6C6DA6-9322-44A8-ABF6-1A2948126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FC74B82-AE38-4B18-BCF1-E6914E21B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599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6" y="610714"/>
            <a:ext cx="591563" cy="2174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95198E1-A749-4A6E-94D3-248FF7CA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35BD79E2-DC86-4CC8-903A-534288796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F1AA5AA-D711-4767-87BC-DC5264C3F6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8704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12 FUEL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368034" y="457200"/>
            <a:ext cx="5775966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marL="1828754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 baseline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609616"/>
            <a:ext cx="2072634" cy="21589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CA6DC2-48D0-44BD-95D5-2DE270C8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7" y="1043075"/>
            <a:ext cx="8855850" cy="5487121"/>
          </a:xfrm>
          <a:prstGeom prst="rect">
            <a:avLst/>
          </a:prstGeom>
        </p:spPr>
        <p:txBody>
          <a:bodyPr/>
          <a:lstStyle>
            <a:lvl1pPr marL="342891" indent="-342891">
              <a:buClr>
                <a:srgbClr val="E31937"/>
              </a:buClr>
              <a:buFont typeface="Wingdings" panose="05000000000000000000" pitchFamily="2" charset="2"/>
              <a:buChar char="§"/>
              <a:defRPr sz="2400" b="1">
                <a:latin typeface="+mn-lt"/>
              </a:defRPr>
            </a:lvl1pPr>
            <a:lvl2pPr marL="742932" indent="-285744">
              <a:buClr>
                <a:srgbClr val="E31937"/>
              </a:buClr>
              <a:buFont typeface="Wingdings" panose="05000000000000000000" pitchFamily="2" charset="2"/>
              <a:buChar char="§"/>
              <a:defRPr sz="2000">
                <a:latin typeface="+mn-lt"/>
              </a:defRPr>
            </a:lvl2pPr>
            <a:lvl3pPr marL="1142971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1600160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2057349" indent="-228594">
              <a:buClr>
                <a:srgbClr val="E31937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7F267BA-F55F-4361-B941-5AC62988F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1D8E2D7E-AAB7-4E4A-BB9F-7C5667E48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41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80A4EE9-4F75-4239-8FDD-855C1164B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E5F8ACA-A0CA-4C28-83DC-1F12C322C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2118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X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50" y="457200"/>
            <a:ext cx="752475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  <a:p>
            <a:pPr lvl="4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8" name="Picture 7" descr="Mx FUEL.png">
            <a:extLst>
              <a:ext uri="{FF2B5EF4-FFF2-40B4-BE49-F238E27FC236}">
                <a16:creationId xmlns:a16="http://schemas.microsoft.com/office/drawing/2014/main" id="{23003C24-EDF5-4D01-99A6-B6C62342EB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059" y="529598"/>
            <a:ext cx="515137" cy="326914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46939349-3698-459E-87E2-48D4AE74F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8F6B0E-DE12-45F7-A588-3D4C1EBE5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077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M18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81200" y="457200"/>
            <a:ext cx="7162800" cy="381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500" b="0">
                <a:solidFill>
                  <a:schemeClr val="bg1"/>
                </a:solidFill>
                <a:latin typeface="+mj-lt"/>
              </a:defRPr>
            </a:lvl1pPr>
            <a:lvl5pPr algn="r">
              <a:defRPr sz="1500" b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add Secondary Title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87850"/>
            <a:ext cx="7543800" cy="369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spc="0">
                <a:solidFill>
                  <a:srgbClr val="F3F3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ADD PRIMARY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398" y="610714"/>
            <a:ext cx="591564" cy="217487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DD0532C0-5757-4854-B073-6655326C2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3116" y="6690502"/>
            <a:ext cx="381000" cy="163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12CF3A1-1F21-4BAD-BDFB-E2A0E11B8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6977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8626" y="6629402"/>
            <a:ext cx="91440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en-US" sz="600" b="1">
                <a:solidFill>
                  <a:srgbClr val="7F7F7F"/>
                </a:solidFill>
              </a:rPr>
              <a:t>Confidential Document </a:t>
            </a:r>
            <a:r>
              <a:rPr lang="en-US" altLang="en-US" sz="600">
                <a:solidFill>
                  <a:srgbClr val="7F7F7F"/>
                </a:solidFill>
              </a:rPr>
              <a:t>Property of MILWAUKEE TOOL Brookfield, Wisconsin 53005 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rgbClr val="E31937"/>
          </a:solidFill>
          <a:ln w="9525">
            <a:noFill/>
            <a:miter lim="800000"/>
            <a:headEnd/>
            <a:tailEnd/>
          </a:ln>
          <a:effectLst>
            <a:outerShdw blurRad="63500" dist="26940" dir="54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"/>
            <a:ext cx="1676400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4536-8E0A-40CF-B9C2-688B84B04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01042" y="6639870"/>
            <a:ext cx="665312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6399D-0446-4ECA-99CB-670233B75CA6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AA932-995F-47AB-976E-F9980937A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0808" y="6650339"/>
            <a:ext cx="397893" cy="144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4E5F9-EC7D-489A-A34C-64188F0A9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92" r:id="rId4"/>
    <p:sldLayoutId id="2147483789" r:id="rId5"/>
    <p:sldLayoutId id="2147483790" r:id="rId6"/>
    <p:sldLayoutId id="2147483781" r:id="rId7"/>
    <p:sldLayoutId id="2147483779" r:id="rId8"/>
    <p:sldLayoutId id="2147483780" r:id="rId9"/>
    <p:sldLayoutId id="2147483782" r:id="rId10"/>
    <p:sldLayoutId id="2147483783" r:id="rId11"/>
    <p:sldLayoutId id="2147483784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</p:sldLayoutIdLst>
  <p:transition>
    <p:fade thruBlk="1"/>
  </p:transition>
  <p:hf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000">
          <a:solidFill>
            <a:srgbClr val="F3F3F3"/>
          </a:solidFill>
          <a:latin typeface="Arial Black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2112D"/>
        </a:buClr>
        <a:buSzPct val="120000"/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2400">
          <a:solidFill>
            <a:schemeClr val="tx1"/>
          </a:solidFill>
          <a:latin typeface="Calibri" panose="020F0502020204030204" pitchFamily="34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E31937"/>
        </a:buClr>
        <a:buSzPct val="12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–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600">
          <a:solidFill>
            <a:schemeClr val="tx1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8092C"/>
        </a:buClr>
        <a:buSzPct val="120000"/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679D7-46F2-448C-A335-9698DB50F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0C1DC-E6D6-44E3-8B5A-097962F33801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/>
              <a:t>User Identification based on Gait</a:t>
            </a:r>
          </a:p>
          <a:p>
            <a:r>
              <a:rPr lang="en-US" dirty="0"/>
              <a:t>Dan Olson</a:t>
            </a:r>
          </a:p>
          <a:p>
            <a:r>
              <a:rPr lang="en-US" dirty="0"/>
              <a:t>Rich Lukas</a:t>
            </a:r>
          </a:p>
          <a:p>
            <a:r>
              <a:rPr lang="en-US" dirty="0"/>
              <a:t>Robert Burkhardt</a:t>
            </a:r>
          </a:p>
        </p:txBody>
      </p:sp>
    </p:spTree>
    <p:extLst>
      <p:ext uri="{BB962C8B-B14F-4D97-AF65-F5344CB8AC3E}">
        <p14:creationId xmlns:p14="http://schemas.microsoft.com/office/powerpoint/2010/main" val="341704262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24ED3-7495-EFF0-76AF-8B2DD079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981" y="2128306"/>
            <a:ext cx="4666481" cy="368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777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built a model using both angular velocity and acceleration, and applied</a:t>
            </a:r>
          </a:p>
          <a:p>
            <a:r>
              <a:rPr lang="en-US" dirty="0"/>
              <a:t>a low pass filter to smooth the data</a:t>
            </a:r>
          </a:p>
        </p:txBody>
      </p:sp>
    </p:spTree>
    <p:extLst>
      <p:ext uri="{BB962C8B-B14F-4D97-AF65-F5344CB8AC3E}">
        <p14:creationId xmlns:p14="http://schemas.microsoft.com/office/powerpoint/2010/main" val="218352735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FFAD-6D8E-5A1C-6AF4-E1416532D045}"/>
              </a:ext>
            </a:extLst>
          </p:cNvPr>
          <p:cNvSpPr txBox="1"/>
          <p:nvPr/>
        </p:nvSpPr>
        <p:spPr>
          <a:xfrm>
            <a:off x="685839" y="1207550"/>
            <a:ext cx="760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looking at the outliers, we added an addition </a:t>
            </a:r>
            <a:r>
              <a:rPr lang="en-US" dirty="0" err="1"/>
              <a:t>EWMA</a:t>
            </a:r>
            <a:r>
              <a:rPr lang="en-US" dirty="0"/>
              <a:t> filter with a half</a:t>
            </a:r>
          </a:p>
          <a:p>
            <a:r>
              <a:rPr lang="en-US" dirty="0"/>
              <a:t>Life of 100 </a:t>
            </a:r>
            <a:r>
              <a:rPr lang="en-US" dirty="0" err="1"/>
              <a:t>ms</a:t>
            </a:r>
            <a:r>
              <a:rPr lang="en-US" dirty="0"/>
              <a:t> to add more trend data to the model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64A9BE-983A-376E-C717-B495400FE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25" y="2000250"/>
            <a:ext cx="55721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14820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Activity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Classifier models were developed, including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             Support Vector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                     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 Nearest Neighbors 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90833" y="3481352"/>
            <a:ext cx="3886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KNN model once again did quite well, outperforming all other models.  All models were built on stratified Train Test data and compared using a separate Validation dataset.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41A9657-DAAC-A45A-677D-730BA2594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530" y="2921268"/>
            <a:ext cx="4295161" cy="339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37095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Results User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 Different Classifier Models were evaluated, to identify a unique individual.  Overall, the best classifier in repeated testing was a model based on K Nearest Neighbors.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6192A5-77F4-D199-9969-C09F0E557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930" y="2020529"/>
            <a:ext cx="5175343" cy="426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90463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data on a variety of activities was collected and labeled.  The same feature set as before was used to build classifier models. </a:t>
            </a:r>
          </a:p>
          <a:p>
            <a:r>
              <a:rPr lang="en-US" dirty="0"/>
              <a:t>To help visualize the data a partial correlation analysis was taken to reduce the feature set.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4F806-CCAC-0133-22AB-61E651FF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19" y="2425587"/>
            <a:ext cx="5410200" cy="43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31991C-A837-F0E3-D32A-F61E7137E680}"/>
              </a:ext>
            </a:extLst>
          </p:cNvPr>
          <p:cNvSpPr txBox="1"/>
          <p:nvPr/>
        </p:nvSpPr>
        <p:spPr>
          <a:xfrm>
            <a:off x="334283" y="3164251"/>
            <a:ext cx="2569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Visually it can be seen</a:t>
            </a:r>
          </a:p>
          <a:p>
            <a:r>
              <a:rPr lang="en-US" dirty="0"/>
              <a:t>that the data clusters</a:t>
            </a:r>
          </a:p>
          <a:p>
            <a:r>
              <a:rPr lang="en-US" dirty="0"/>
              <a:t>are heavily overlapped.</a:t>
            </a:r>
          </a:p>
        </p:txBody>
      </p:sp>
    </p:spTree>
    <p:extLst>
      <p:ext uri="{BB962C8B-B14F-4D97-AF65-F5344CB8AC3E}">
        <p14:creationId xmlns:p14="http://schemas.microsoft.com/office/powerpoint/2010/main" val="21436777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Baseline Activity Detection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45506" y="1167359"/>
            <a:ext cx="8282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Following the same procedure as before, we tested a Logistic regression</a:t>
            </a:r>
          </a:p>
          <a:p>
            <a:r>
              <a:rPr lang="en-US" dirty="0"/>
              <a:t>Classifier model using angular velocity and acceleration. Adding filters did not </a:t>
            </a:r>
          </a:p>
          <a:p>
            <a:r>
              <a:rPr lang="en-US" dirty="0"/>
              <a:t>Significantly improve the results.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D92AAB-D326-7048-13E2-B264E3B1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2" y="2142849"/>
            <a:ext cx="4034578" cy="3193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C0A1A5-0149-1C1D-43D0-A4E9586C4CEF}"/>
              </a:ext>
            </a:extLst>
          </p:cNvPr>
          <p:cNvSpPr txBox="1"/>
          <p:nvPr/>
        </p:nvSpPr>
        <p:spPr>
          <a:xfrm>
            <a:off x="720813" y="5484164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using both angular velocity and acceleration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ED4088-BAAE-8422-1027-9C313924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180" y="2142849"/>
            <a:ext cx="4174338" cy="33037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35166F-310D-ABE3-8758-65B2D5879285}"/>
              </a:ext>
            </a:extLst>
          </p:cNvPr>
          <p:cNvSpPr txBox="1"/>
          <p:nvPr/>
        </p:nvSpPr>
        <p:spPr>
          <a:xfrm>
            <a:off x="4825271" y="5484163"/>
            <a:ext cx="31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using angular velocity, acceleration, and all filters</a:t>
            </a:r>
          </a:p>
        </p:txBody>
      </p:sp>
    </p:spTree>
    <p:extLst>
      <p:ext uri="{BB962C8B-B14F-4D97-AF65-F5344CB8AC3E}">
        <p14:creationId xmlns:p14="http://schemas.microsoft.com/office/powerpoint/2010/main" val="158557163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Model for Activity Identification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36E26C-A275-4B72-B867-688D0B1B800B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2/20/2023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2122E2-2216-42E7-AB25-29B3EC69C4D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310055" y="1345323"/>
            <a:ext cx="8523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improve the results other models were tested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Multiple Classifier models were developed, including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Logistic Regression              Support Vector Machine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Random Forest                     Decision Tree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 Nearest Neighbors             Multi-layer Perceptron Classifier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473D-1C32-BDE8-D68C-51DE695FD0D5}"/>
              </a:ext>
            </a:extLst>
          </p:cNvPr>
          <p:cNvSpPr txBox="1"/>
          <p:nvPr/>
        </p:nvSpPr>
        <p:spPr>
          <a:xfrm>
            <a:off x="390833" y="3481352"/>
            <a:ext cx="3301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KNN model did quite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well, outperforming all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other models.  All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Were built on stratified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Train Test data, and compared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a separate Validation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dataset.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7BECD6C-E7B3-CD64-CDA7-9D229649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378" y="2910907"/>
            <a:ext cx="4014941" cy="31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714968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Feature Set was gradually reduced to identify a smaller set of features </a:t>
            </a:r>
          </a:p>
          <a:p>
            <a:r>
              <a:rPr lang="en-US" dirty="0"/>
              <a:t>with similar performance.  Angular Velocity is the most predictive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8CC41D-9A1D-E8C6-8F39-5BE6D67F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0" y="2142884"/>
            <a:ext cx="4172735" cy="3302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0DC3D-68F0-C461-224A-248165E29C70}"/>
              </a:ext>
            </a:extLst>
          </p:cNvPr>
          <p:cNvSpPr txBox="1"/>
          <p:nvPr/>
        </p:nvSpPr>
        <p:spPr>
          <a:xfrm>
            <a:off x="622823" y="5586127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Acceleration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A6F02-DABF-CB0E-508E-AC39F43FC30E}"/>
              </a:ext>
            </a:extLst>
          </p:cNvPr>
          <p:cNvSpPr txBox="1"/>
          <p:nvPr/>
        </p:nvSpPr>
        <p:spPr>
          <a:xfrm>
            <a:off x="5469547" y="5665268"/>
            <a:ext cx="319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Filtered Angular Velocity Only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E2D6157-8186-8E58-082B-72A77368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524" y="2162409"/>
            <a:ext cx="3708474" cy="293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14541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KNN a good model can be built using only Instantaneous Angular Velocity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A6F02-DABF-CB0E-508E-AC39F43FC30E}"/>
              </a:ext>
            </a:extLst>
          </p:cNvPr>
          <p:cNvSpPr txBox="1"/>
          <p:nvPr/>
        </p:nvSpPr>
        <p:spPr>
          <a:xfrm>
            <a:off x="3415041" y="5385049"/>
            <a:ext cx="349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UnFiltered</a:t>
            </a:r>
            <a:r>
              <a:rPr lang="en-US" dirty="0"/>
              <a:t> Angular Velocity Only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4D40561-DC16-C626-0850-1719EE2E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869" y="2120761"/>
            <a:ext cx="3941564" cy="311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2307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B1C65-CBB0-F499-2EAB-0528FC91170C}"/>
              </a:ext>
            </a:extLst>
          </p:cNvPr>
          <p:cNvSpPr txBox="1"/>
          <p:nvPr/>
        </p:nvSpPr>
        <p:spPr>
          <a:xfrm>
            <a:off x="462454" y="1355834"/>
            <a:ext cx="8282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met the ask of identifying activity, and identifying individuals based on their gait.  </a:t>
            </a:r>
          </a:p>
          <a:p>
            <a:endParaRPr lang="en-US" dirty="0"/>
          </a:p>
          <a:p>
            <a:r>
              <a:rPr lang="en-US" dirty="0"/>
              <a:t>Based on our findings, these explorations could be extended further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 Speed/Length of 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locomotion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Handedness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theory we can build a power tool that can identify its operator using gait biometrics, rather than a user id. This also suggests that a tool could be customized based on how a user is holding the tool (righty vs lefty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566399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was to collect time series data from an IMU, and use it to identify individuals and activities</a:t>
            </a:r>
          </a:p>
          <a:p>
            <a:endParaRPr lang="en-US" dirty="0"/>
          </a:p>
          <a:p>
            <a:pPr lvl="1"/>
            <a:r>
              <a:rPr lang="en-US" dirty="0"/>
              <a:t>Gait is the cyclic movement of the body during locomotion</a:t>
            </a:r>
          </a:p>
          <a:p>
            <a:pPr lvl="1"/>
            <a:r>
              <a:rPr lang="en-US" dirty="0"/>
              <a:t>Gait can be broken down into the Stance phase and Swing phase</a:t>
            </a:r>
          </a:p>
          <a:p>
            <a:pPr lvl="2"/>
            <a:r>
              <a:rPr lang="en-US" dirty="0"/>
              <a:t>Stance Phase			Stance Phase</a:t>
            </a:r>
          </a:p>
          <a:p>
            <a:pPr lvl="3"/>
            <a:r>
              <a:rPr lang="en-US" dirty="0"/>
              <a:t>Heel Strike				Acceleration Phase</a:t>
            </a:r>
          </a:p>
          <a:p>
            <a:pPr lvl="3"/>
            <a:r>
              <a:rPr lang="en-US" dirty="0"/>
              <a:t>Foot Loading				Mid-Swing</a:t>
            </a:r>
          </a:p>
          <a:p>
            <a:pPr lvl="3"/>
            <a:r>
              <a:rPr lang="en-US" dirty="0"/>
              <a:t>Midstance shift			Deceleration Phase</a:t>
            </a:r>
          </a:p>
          <a:p>
            <a:pPr lvl="3"/>
            <a:r>
              <a:rPr lang="en-US" dirty="0"/>
              <a:t>Heel-off</a:t>
            </a:r>
          </a:p>
          <a:p>
            <a:pPr lvl="3"/>
            <a:r>
              <a:rPr lang="en-US" dirty="0"/>
              <a:t>Toe-off</a:t>
            </a:r>
          </a:p>
          <a:p>
            <a:pPr lvl="1"/>
            <a:r>
              <a:rPr lang="en-US" dirty="0"/>
              <a:t>Movement is highly individualized and unique to each person</a:t>
            </a:r>
          </a:p>
          <a:p>
            <a:pPr lvl="1"/>
            <a:r>
              <a:rPr lang="en-US" dirty="0"/>
              <a:t>Typical tools consist of stop motion photography, pressure sensors, and accelerometers strapped to the body.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622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Three test subjects were outfitted with a 6 axis IMU, which recorded angular velocity and acceleration</a:t>
            </a:r>
          </a:p>
          <a:p>
            <a:pPr lvl="2"/>
            <a:r>
              <a:rPr lang="en-US" dirty="0"/>
              <a:t>Data was collected at 500 </a:t>
            </a:r>
            <a:r>
              <a:rPr lang="en-US" dirty="0" err="1"/>
              <a:t>hz</a:t>
            </a:r>
            <a:r>
              <a:rPr lang="en-US" dirty="0"/>
              <a:t> and then down sampled to 100 </a:t>
            </a:r>
            <a:r>
              <a:rPr lang="en-US" dirty="0" err="1"/>
              <a:t>hz</a:t>
            </a:r>
            <a:endParaRPr lang="en-US" dirty="0"/>
          </a:p>
          <a:p>
            <a:pPr lvl="2"/>
            <a:r>
              <a:rPr lang="en-US" dirty="0"/>
              <a:t>The sensor was mounted at the hip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recorded activities included</a:t>
            </a:r>
          </a:p>
          <a:p>
            <a:pPr lvl="2"/>
            <a:r>
              <a:rPr lang="en-US" dirty="0"/>
              <a:t>Walking at a measured pace</a:t>
            </a:r>
          </a:p>
          <a:p>
            <a:pPr lvl="2"/>
            <a:r>
              <a:rPr lang="en-US" dirty="0"/>
              <a:t>Running </a:t>
            </a:r>
          </a:p>
          <a:p>
            <a:pPr lvl="2"/>
            <a:r>
              <a:rPr lang="en-US" dirty="0"/>
              <a:t>Stair climbing/descending</a:t>
            </a:r>
          </a:p>
          <a:p>
            <a:pPr lvl="2"/>
            <a:r>
              <a:rPr lang="en-US" dirty="0"/>
              <a:t>Treadmill</a:t>
            </a:r>
          </a:p>
          <a:p>
            <a:pPr lvl="2"/>
            <a:r>
              <a:rPr lang="en-US" dirty="0"/>
              <a:t>Sitting</a:t>
            </a:r>
          </a:p>
          <a:p>
            <a:pPr lvl="2"/>
            <a:r>
              <a:rPr lang="en-US" dirty="0"/>
              <a:t>Jumping</a:t>
            </a:r>
          </a:p>
          <a:p>
            <a:pPr lvl="2"/>
            <a:r>
              <a:rPr lang="en-US" dirty="0"/>
              <a:t>Standing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2072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74C37A-3004-4323-A15B-215ECF4C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A30697-0A05-4204-9367-0131791C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6330 Final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16E64-213B-470D-9BEC-78E4B1A0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Visualization of IMU Data Walking at 1 step per second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9BD7-A29A-4B50-9792-C30544F8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5EDC5F-5E8B-4A1A-A107-76945E93DAB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2479D67-C2D0-4516-B70B-EB240258817A}" type="datetime1">
              <a:rPr lang="en-US" smtClean="0"/>
              <a:t>2/20/2023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4592F9-54F8-0C66-1789-3F5A9699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79737"/>
            <a:ext cx="4445876" cy="35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1A321C0-6A34-74F1-2CC4-05203FE04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877" y="2379737"/>
            <a:ext cx="4581691" cy="3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14303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1F75-7468-62E5-E924-F0634F6A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" y="964246"/>
            <a:ext cx="4040909" cy="311727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FB2D6-BDA9-D84D-C9F5-7E314BEB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252" y="964247"/>
            <a:ext cx="4040909" cy="31172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663A976-F870-F065-CD4A-51591DFE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68" y="3806687"/>
            <a:ext cx="3512663" cy="270976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1548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of Gait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3DCE9D-E0C9-C33E-B27B-1E6931EFB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90" y="1371292"/>
            <a:ext cx="6204226" cy="47861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66805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F4A4B2-7F25-139F-61B1-DB400E5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8" y="1023635"/>
            <a:ext cx="4136928" cy="274071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FE7320F-FAA7-8F60-4773-255EEFFD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26" y="1023635"/>
            <a:ext cx="4136928" cy="27737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1DEC28E-69DC-97D2-B75E-E1C262938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962" y="3560477"/>
            <a:ext cx="4276075" cy="28403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85457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george">
            <a:hlinkClick r:id="" action="ppaction://media"/>
            <a:extLst>
              <a:ext uri="{FF2B5EF4-FFF2-40B4-BE49-F238E27FC236}">
                <a16:creationId xmlns:a16="http://schemas.microsoft.com/office/drawing/2014/main" id="{C44895EF-CDD3-6AEE-9673-A32E9C9C6F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1220" y="1571304"/>
            <a:ext cx="5521560" cy="4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394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99EFEC-7D12-4831-8D24-73A39A745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Identify Individuals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E5389D-8AE5-4012-90BA-B3265CEF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Forces in 3-space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CCA40-308B-4B97-A6D1-0A09A5550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11319" y="6690502"/>
            <a:ext cx="832681" cy="138500"/>
          </a:xfrm>
        </p:spPr>
        <p:txBody>
          <a:bodyPr/>
          <a:lstStyle/>
          <a:p>
            <a:fld id="{9636E26C-A275-4B72-B867-688D0B1B800B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C13A6-9333-4B26-BEA3-B6FD3A7A9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14716" y="6690502"/>
            <a:ext cx="381000" cy="163445"/>
          </a:xfrm>
        </p:spPr>
        <p:txBody>
          <a:bodyPr/>
          <a:lstStyle/>
          <a:p>
            <a:fld id="{7A2122E2-2216-42E7-AB25-29B3EC69C4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3B307-779C-2977-DB21-DEB996FD2B1F}"/>
              </a:ext>
            </a:extLst>
          </p:cNvPr>
          <p:cNvSpPr txBox="1"/>
          <p:nvPr/>
        </p:nvSpPr>
        <p:spPr>
          <a:xfrm>
            <a:off x="302342" y="1055079"/>
            <a:ext cx="626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initial model was a Logistic Regression Classifier.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A4D7E1-59D7-73B5-5F53-2790EB136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1" y="1672786"/>
            <a:ext cx="4136689" cy="32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4DC826-C81C-485B-92E2-D818ECC740DC}"/>
              </a:ext>
            </a:extLst>
          </p:cNvPr>
          <p:cNvSpPr txBox="1"/>
          <p:nvPr/>
        </p:nvSpPr>
        <p:spPr>
          <a:xfrm>
            <a:off x="1058735" y="5242741"/>
            <a:ext cx="237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Velocity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F3EAE-D573-EEF4-04C7-84D3E7726FD7}"/>
              </a:ext>
            </a:extLst>
          </p:cNvPr>
          <p:cNvSpPr txBox="1"/>
          <p:nvPr/>
        </p:nvSpPr>
        <p:spPr>
          <a:xfrm>
            <a:off x="5381625" y="5220618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Angular Acceleration Only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CD62-E788-EF25-D146-8173AB042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91" y="1672787"/>
            <a:ext cx="4073768" cy="322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1342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ilwaukee Template">
  <a:themeElements>
    <a:clrScheme name="Custom 1">
      <a:dk1>
        <a:sysClr val="windowText" lastClr="000000"/>
      </a:dk1>
      <a:lt1>
        <a:srgbClr val="FFFFFF"/>
      </a:lt1>
      <a:dk2>
        <a:srgbClr val="E31937"/>
      </a:dk2>
      <a:lt2>
        <a:srgbClr val="EEECE1"/>
      </a:lt2>
      <a:accent1>
        <a:srgbClr val="E31937"/>
      </a:accent1>
      <a:accent2>
        <a:srgbClr val="FDBC18"/>
      </a:accent2>
      <a:accent3>
        <a:srgbClr val="2459AF"/>
      </a:accent3>
      <a:accent4>
        <a:srgbClr val="DA5E00"/>
      </a:accent4>
      <a:accent5>
        <a:srgbClr val="002563"/>
      </a:accent5>
      <a:accent6>
        <a:srgbClr val="008A95"/>
      </a:accent6>
      <a:hlink>
        <a:srgbClr val="1A4283"/>
      </a:hlink>
      <a:folHlink>
        <a:srgbClr val="595959"/>
      </a:folHlink>
    </a:clrScheme>
    <a:fontScheme name="Milwaukee Too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ilwaukee PowerPoint Template - Standard.potx  -  Read-Only" id="{ACA8BB0F-4A9F-4EE6-808C-F13EF2A42C45}" vid="{805EC5E0-7715-4F7B-A1F7-242E1C5903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76AB20B58D654AA06DE8E33932FA8A" ma:contentTypeVersion="2" ma:contentTypeDescription="Create a new document." ma:contentTypeScope="" ma:versionID="40ef1952927d2e50fb179186e5a1a895">
  <xsd:schema xmlns:xsd="http://www.w3.org/2001/XMLSchema" xmlns:xs="http://www.w3.org/2001/XMLSchema" xmlns:p="http://schemas.microsoft.com/office/2006/metadata/properties" xmlns:ns2="beb76b56-07f3-441d-bfae-cb7ae3539b9d" targetNamespace="http://schemas.microsoft.com/office/2006/metadata/properties" ma:root="true" ma:fieldsID="0e0043146b5088936c70d76cc37ba713" ns2:_="">
    <xsd:import namespace="beb76b56-07f3-441d-bfae-cb7ae3539b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b76b56-07f3-441d-bfae-cb7ae3539b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2F62A-D74B-4B8F-9761-767350F3BC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b76b56-07f3-441d-bfae-cb7ae3539b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286A95-3188-45F8-919A-DAA81A28CF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53CB54-D8AF-4CFA-8D2D-09818D604CC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Milwaukee PowerPoint Template - Standard</Template>
  <TotalTime>673</TotalTime>
  <Words>753</Words>
  <Application>Microsoft Office PowerPoint</Application>
  <PresentationFormat>On-screen Show (4:3)</PresentationFormat>
  <Paragraphs>153</Paragraphs>
  <Slides>19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Wingdings</vt:lpstr>
      <vt:lpstr>Milwaukee Template</vt:lpstr>
      <vt:lpstr>CS 6330 Final Project</vt:lpstr>
      <vt:lpstr>CS 6330 Final Project</vt:lpstr>
      <vt:lpstr>CS 6330 Final Project</vt:lpstr>
      <vt:lpstr>CS 6330 Final Project</vt:lpstr>
      <vt:lpstr>Uniqueness of Gait</vt:lpstr>
      <vt:lpstr>Uniqueness of Gait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  <vt:lpstr>Forces in 3-space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6330 Final Project</dc:title>
  <dc:creator>Lukas, Richard</dc:creator>
  <cp:lastModifiedBy>Lukas, Richard</cp:lastModifiedBy>
  <cp:revision>13</cp:revision>
  <dcterms:created xsi:type="dcterms:W3CDTF">2023-02-18T18:48:42Z</dcterms:created>
  <dcterms:modified xsi:type="dcterms:W3CDTF">2023-02-20T20:03:38Z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0x010100B776AB20B58D654AA06DE8E33932FA8A</vt:lpwstr>
  </property>
</Properties>
</file>